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1"/>
            <a:ext cx="8610600" cy="6095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Indian Railways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86800" cy="5715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First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ever passenger train in England between Stockton and Darlington in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1825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earliest proposal for laying railways in India was made some time around in the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1830s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First Railway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Company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 the Great Indian Peninsular Railway Company [G.I.P.R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]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first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train in India (and in Asia) was flagged off on </a:t>
            </a:r>
            <a:r>
              <a:rPr lang="en-US" sz="2400" b="1" dirty="0" smtClean="0">
                <a:solidFill>
                  <a:srgbClr val="FF0000"/>
                </a:solidFill>
                <a:latin typeface="Book Antiqua" pitchFamily="18" charset="0"/>
              </a:rPr>
              <a:t>April 16, 1853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, a Saturday, at 3:35 pm between </a:t>
            </a:r>
            <a:r>
              <a:rPr lang="en-US" sz="2400" dirty="0" err="1" smtClean="0">
                <a:solidFill>
                  <a:schemeClr val="tx1"/>
                </a:solidFill>
                <a:latin typeface="Book Antiqua" pitchFamily="18" charset="0"/>
              </a:rPr>
              <a:t>Boree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Book Antiqua" pitchFamily="18" charset="0"/>
              </a:rPr>
              <a:t>Bunder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(Mumbai) and Thane, a distance of 34 </a:t>
            </a:r>
            <a:r>
              <a:rPr lang="en-US" sz="2400" dirty="0" err="1" smtClean="0">
                <a:solidFill>
                  <a:schemeClr val="tx1"/>
                </a:solidFill>
                <a:latin typeface="Book Antiqua" pitchFamily="18" charset="0"/>
              </a:rPr>
              <a:t>km</a:t>
            </a:r>
            <a:r>
              <a:rPr lang="en-US" sz="2400" dirty="0" err="1" smtClean="0">
                <a:solidFill>
                  <a:schemeClr val="tx1"/>
                </a:solidFill>
                <a:latin typeface="Book Antiqua" pitchFamily="18" charset="0"/>
              </a:rPr>
              <a:t>s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. </a:t>
            </a:r>
            <a:endParaRPr lang="en-US" sz="24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first train between </a:t>
            </a:r>
            <a:r>
              <a:rPr lang="en-US" sz="2400" dirty="0" err="1" smtClean="0">
                <a:solidFill>
                  <a:schemeClr val="tx1"/>
                </a:solidFill>
                <a:latin typeface="Book Antiqua" pitchFamily="18" charset="0"/>
              </a:rPr>
              <a:t>Royapuram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and </a:t>
            </a:r>
            <a:r>
              <a:rPr lang="en-US" sz="2400" dirty="0" err="1" smtClean="0">
                <a:solidFill>
                  <a:schemeClr val="tx1"/>
                </a:solidFill>
                <a:latin typeface="Book Antiqua" pitchFamily="18" charset="0"/>
              </a:rPr>
              <a:t>Wallajah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Nagar steamed out on </a:t>
            </a:r>
            <a:r>
              <a:rPr lang="en-US" sz="2400" b="1" dirty="0" smtClean="0">
                <a:solidFill>
                  <a:srgbClr val="7030A0"/>
                </a:solidFill>
                <a:latin typeface="Book Antiqua" pitchFamily="18" charset="0"/>
              </a:rPr>
              <a:t>June 26,1856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 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Acworth Committee 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(1920)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separation of railway finances from general finances</a:t>
            </a: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Partition and its effect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Getting </a:t>
            </a:r>
            <a:r>
              <a:rPr lang="en-US" sz="2400" dirty="0" smtClean="0">
                <a:latin typeface="Book Antiqua" pitchFamily="18" charset="0"/>
              </a:rPr>
              <a:t>things </a:t>
            </a:r>
            <a:r>
              <a:rPr lang="en-US" sz="2400" dirty="0" err="1" smtClean="0">
                <a:latin typeface="Book Antiqua" pitchFamily="18" charset="0"/>
              </a:rPr>
              <a:t>organised</a:t>
            </a:r>
            <a:endParaRPr lang="en-US" sz="2400" dirty="0" smtClean="0">
              <a:latin typeface="Book Antiqua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June 1950 itself that the Railway Board put forward a plan </a:t>
            </a:r>
            <a:r>
              <a:rPr lang="en-US" sz="2400" dirty="0" smtClean="0">
                <a:latin typeface="Book Antiqua" pitchFamily="18" charset="0"/>
              </a:rPr>
              <a:t>to</a:t>
            </a:r>
          </a:p>
          <a:p>
            <a:pPr>
              <a:buNone/>
            </a:pPr>
            <a:r>
              <a:rPr lang="en-US" sz="2400" dirty="0" smtClean="0">
                <a:latin typeface="Book Antiqua" pitchFamily="18" charset="0"/>
              </a:rPr>
              <a:t>divide </a:t>
            </a:r>
            <a:r>
              <a:rPr lang="en-US" sz="2400" dirty="0" smtClean="0">
                <a:latin typeface="Book Antiqua" pitchFamily="18" charset="0"/>
              </a:rPr>
              <a:t>the railways in India into six </a:t>
            </a:r>
            <a:r>
              <a:rPr lang="en-US" sz="2400" dirty="0" smtClean="0">
                <a:latin typeface="Book Antiqua" pitchFamily="18" charset="0"/>
              </a:rPr>
              <a:t>zones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On March 31, 1978, the railways were split into nine zones</a:t>
            </a:r>
            <a:r>
              <a:rPr lang="en-US" sz="2400" dirty="0" smtClean="0">
                <a:latin typeface="Book Antiqua" pitchFamily="18" charset="0"/>
              </a:rPr>
              <a:t>.</a:t>
            </a:r>
          </a:p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  <a:latin typeface="Book Antiqua" pitchFamily="18" charset="0"/>
              </a:rPr>
              <a:t>Statistics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Indian </a:t>
            </a:r>
            <a:r>
              <a:rPr lang="en-US" sz="2400" dirty="0" smtClean="0">
                <a:latin typeface="Book Antiqua" pitchFamily="18" charset="0"/>
              </a:rPr>
              <a:t>Railways are today divided into nine zones and </a:t>
            </a:r>
            <a:r>
              <a:rPr lang="en-US" sz="2400" dirty="0" smtClean="0">
                <a:latin typeface="Book Antiqua" pitchFamily="18" charset="0"/>
              </a:rPr>
              <a:t>59 divisions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fourth-largest railway network in the </a:t>
            </a:r>
            <a:r>
              <a:rPr lang="en-US" sz="2400" dirty="0" smtClean="0">
                <a:latin typeface="Book Antiqua" pitchFamily="18" charset="0"/>
              </a:rPr>
              <a:t>world</a:t>
            </a:r>
            <a:r>
              <a:rPr lang="en-US" sz="2400" dirty="0" smtClean="0">
                <a:latin typeface="Book Antiqua" pitchFamily="18" charset="0"/>
              </a:rPr>
              <a:t> by </a:t>
            </a:r>
            <a:r>
              <a:rPr lang="en-US" sz="2400" dirty="0" smtClean="0">
                <a:latin typeface="Book Antiqua" pitchFamily="18" charset="0"/>
              </a:rPr>
              <a:t>size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Indian </a:t>
            </a:r>
            <a:r>
              <a:rPr lang="en-US" sz="2400" dirty="0" smtClean="0">
                <a:latin typeface="Book Antiqua" pitchFamily="18" charset="0"/>
              </a:rPr>
              <a:t>Railways is the world’s eighth largest employer with a total of 1.4 million employees</a:t>
            </a:r>
            <a:r>
              <a:rPr lang="en-US" sz="2400" dirty="0" smtClean="0">
                <a:latin typeface="Book Antiqua" pitchFamily="18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IR runs more than 9,200 trains daily</a:t>
            </a:r>
            <a:r>
              <a:rPr lang="en-US" sz="2400" dirty="0" smtClean="0">
                <a:latin typeface="Book Antiqua" pitchFamily="18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IR runs more than 13,000 passenger trains daily, on both long-distance and suburban routes, from 7,349 stations across </a:t>
            </a:r>
            <a:r>
              <a:rPr lang="en-US" sz="2400" dirty="0" smtClean="0">
                <a:latin typeface="Book Antiqua" pitchFamily="18" charset="0"/>
              </a:rPr>
              <a:t>India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121,407 </a:t>
            </a:r>
            <a:r>
              <a:rPr lang="en-US" sz="2400" dirty="0" err="1" smtClean="0">
                <a:latin typeface="Book Antiqua" pitchFamily="18" charset="0"/>
              </a:rPr>
              <a:t>kilometres</a:t>
            </a:r>
            <a:r>
              <a:rPr lang="en-US" sz="2400" dirty="0" smtClean="0">
                <a:latin typeface="Book Antiqua" pitchFamily="18" charset="0"/>
              </a:rPr>
              <a:t> (75,439 mi) of total track over a 67,368-kilometre </a:t>
            </a:r>
            <a:endParaRPr lang="en-US" sz="2400" dirty="0" smtClean="0">
              <a:latin typeface="Book Antiqua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US" sz="2400" b="1" dirty="0" smtClean="0"/>
          </a:p>
          <a:p>
            <a:pPr>
              <a:buFont typeface="Wingdings" pitchFamily="2" charset="2"/>
              <a:buChar char="§"/>
            </a:pPr>
            <a:endParaRPr lang="en-US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00800"/>
          </a:xfrm>
        </p:spPr>
        <p:txBody>
          <a:bodyPr>
            <a:normAutofit/>
          </a:bodyPr>
          <a:lstStyle/>
          <a:p>
            <a:pPr fontAlgn="base">
              <a:spcBef>
                <a:spcPts val="0"/>
              </a:spcBef>
            </a:pPr>
            <a:r>
              <a:rPr lang="en-US" sz="2000" dirty="0" smtClean="0">
                <a:latin typeface="Book Antiqua" pitchFamily="18" charset="0"/>
              </a:rPr>
              <a:t>Busiest </a:t>
            </a:r>
            <a:r>
              <a:rPr lang="en-US" sz="2000" dirty="0" smtClean="0">
                <a:latin typeface="Book Antiqua" pitchFamily="18" charset="0"/>
              </a:rPr>
              <a:t>junction in the country is Howrah junction in Kolkata with as many as 974 trains stopping there daily</a:t>
            </a:r>
            <a:r>
              <a:rPr lang="en-US" sz="2000" dirty="0" smtClean="0">
                <a:latin typeface="Book Antiqua" pitchFamily="18" charset="0"/>
              </a:rPr>
              <a:t>.</a:t>
            </a:r>
          </a:p>
          <a:p>
            <a:pPr fontAlgn="base">
              <a:spcBef>
                <a:spcPts val="0"/>
              </a:spcBef>
            </a:pPr>
            <a:r>
              <a:rPr lang="en-US" sz="2000" dirty="0" smtClean="0">
                <a:latin typeface="Book Antiqua" pitchFamily="18" charset="0"/>
              </a:rPr>
              <a:t>The longest tunnel in the country is </a:t>
            </a:r>
            <a:r>
              <a:rPr lang="en-US" sz="2000" dirty="0" err="1" smtClean="0">
                <a:latin typeface="Book Antiqua" pitchFamily="18" charset="0"/>
              </a:rPr>
              <a:t>Pir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Panjal</a:t>
            </a:r>
            <a:r>
              <a:rPr lang="en-US" sz="2000" dirty="0" smtClean="0">
                <a:latin typeface="Book Antiqua" pitchFamily="18" charset="0"/>
              </a:rPr>
              <a:t> Railway tunnel in Jammu and Kashmir which is 11.25 </a:t>
            </a:r>
            <a:r>
              <a:rPr lang="en-US" sz="2000" dirty="0" err="1" smtClean="0">
                <a:latin typeface="Book Antiqua" pitchFamily="18" charset="0"/>
              </a:rPr>
              <a:t>kms</a:t>
            </a:r>
            <a:r>
              <a:rPr lang="en-US" sz="2000" dirty="0" smtClean="0">
                <a:latin typeface="Book Antiqua" pitchFamily="18" charset="0"/>
              </a:rPr>
              <a:t> long</a:t>
            </a:r>
            <a:r>
              <a:rPr lang="en-US" sz="2000" dirty="0" smtClean="0">
                <a:latin typeface="Book Antiqua" pitchFamily="18" charset="0"/>
              </a:rPr>
              <a:t>.</a:t>
            </a:r>
          </a:p>
          <a:p>
            <a:pPr fontAlgn="base">
              <a:spcBef>
                <a:spcPts val="0"/>
              </a:spcBef>
            </a:pP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smtClean="0">
                <a:latin typeface="Book Antiqua" pitchFamily="18" charset="0"/>
              </a:rPr>
              <a:t>Indian Railways is constructing the world’s highest rail bridge over Chenab. </a:t>
            </a:r>
          </a:p>
          <a:p>
            <a:pPr fontAlgn="base">
              <a:spcBef>
                <a:spcPts val="0"/>
              </a:spcBef>
            </a:pPr>
            <a:r>
              <a:rPr lang="en-US" sz="2000" dirty="0" smtClean="0">
                <a:latin typeface="Book Antiqua" pitchFamily="18" charset="0"/>
              </a:rPr>
              <a:t>The mascot for Indian Railways is </a:t>
            </a:r>
            <a:r>
              <a:rPr lang="en-US" sz="2000" dirty="0" err="1" smtClean="0">
                <a:latin typeface="Book Antiqua" pitchFamily="18" charset="0"/>
              </a:rPr>
              <a:t>Bholu</a:t>
            </a:r>
            <a:r>
              <a:rPr lang="en-US" sz="2000" dirty="0" smtClean="0">
                <a:latin typeface="Book Antiqua" pitchFamily="18" charset="0"/>
              </a:rPr>
              <a:t>, or </a:t>
            </a:r>
            <a:r>
              <a:rPr lang="en-US" sz="2000" dirty="0" err="1" smtClean="0">
                <a:latin typeface="Book Antiqua" pitchFamily="18" charset="0"/>
              </a:rPr>
              <a:t>Bholu</a:t>
            </a:r>
            <a:r>
              <a:rPr lang="en-US" sz="2000" dirty="0" smtClean="0">
                <a:latin typeface="Book Antiqua" pitchFamily="18" charset="0"/>
              </a:rPr>
              <a:t> the guard elephant, which was designed by National Institute of Design. It was unveiled on 16th April 2002.</a:t>
            </a:r>
          </a:p>
          <a:p>
            <a:pPr algn="just" fontAlgn="base"/>
            <a:r>
              <a:rPr lang="en-US" sz="2000" dirty="0" smtClean="0">
                <a:latin typeface="Book Antiqua" pitchFamily="18" charset="0"/>
              </a:rPr>
              <a:t>Thirty eight percent of the routes are electrified with 25 KV AC electric traction while thirty-three percent of them are double or multi-tracked </a:t>
            </a:r>
            <a:endParaRPr lang="en-US" sz="2000" dirty="0" smtClean="0">
              <a:latin typeface="Book Antiqua" pitchFamily="18" charset="0"/>
            </a:endParaRPr>
          </a:p>
          <a:p>
            <a:pPr algn="just" fontAlgn="base"/>
            <a:r>
              <a:rPr lang="en-US" sz="2000" dirty="0" smtClean="0">
                <a:latin typeface="Book Antiqua" pitchFamily="18" charset="0"/>
              </a:rPr>
              <a:t>IR is projected to carry 8.26 billion passengers and transport 1.16 billion tons of </a:t>
            </a:r>
            <a:r>
              <a:rPr lang="en-US" sz="2000" dirty="0" smtClean="0">
                <a:latin typeface="Book Antiqua" pitchFamily="18" charset="0"/>
              </a:rPr>
              <a:t>freight</a:t>
            </a:r>
          </a:p>
          <a:p>
            <a:pPr algn="just" fontAlgn="base"/>
            <a:r>
              <a:rPr lang="en-US" sz="2000" dirty="0" smtClean="0"/>
              <a:t>Indian </a:t>
            </a:r>
            <a:r>
              <a:rPr lang="en-US" sz="2000" dirty="0" smtClean="0"/>
              <a:t>Railways is headed by a seven-member Railway Board whose chairman reports to the Ministry of Railways. IR is divided into 17 zones, headed by general </a:t>
            </a:r>
            <a:r>
              <a:rPr lang="en-US" sz="2000" dirty="0" smtClean="0"/>
              <a:t>managers</a:t>
            </a:r>
          </a:p>
          <a:p>
            <a:pPr algn="just" fontAlgn="base"/>
            <a:r>
              <a:rPr lang="en-US" sz="2000" dirty="0" smtClean="0"/>
              <a:t>1987, IR began using a </a:t>
            </a:r>
            <a:r>
              <a:rPr lang="en-US" sz="2000" dirty="0" err="1" smtClean="0"/>
              <a:t>computerised</a:t>
            </a:r>
            <a:r>
              <a:rPr lang="en-US" sz="2000" dirty="0" smtClean="0"/>
              <a:t> ticketing system.</a:t>
            </a:r>
            <a:endParaRPr lang="en-US" sz="2000" b="1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839200" cy="6553200"/>
          </a:xfrm>
        </p:spPr>
        <p:txBody>
          <a:bodyPr/>
          <a:lstStyle/>
          <a:p>
            <a:r>
              <a:rPr lang="en-US" b="1" dirty="0" smtClean="0"/>
              <a:t>UNESCO World Heritage </a:t>
            </a:r>
            <a:r>
              <a:rPr lang="en-US" b="1" dirty="0" smtClean="0"/>
              <a:t>Sites</a:t>
            </a:r>
          </a:p>
          <a:p>
            <a:r>
              <a:rPr lang="en-US" dirty="0" smtClean="0"/>
              <a:t> </a:t>
            </a:r>
            <a:r>
              <a:rPr lang="en-US" b="1" dirty="0" err="1" smtClean="0">
                <a:solidFill>
                  <a:schemeClr val="accent3"/>
                </a:solidFill>
              </a:rPr>
              <a:t>Chhatrapati</a:t>
            </a:r>
            <a:r>
              <a:rPr lang="en-US" b="1" dirty="0" smtClean="0">
                <a:solidFill>
                  <a:schemeClr val="accent3"/>
                </a:solidFill>
              </a:rPr>
              <a:t> </a:t>
            </a:r>
            <a:r>
              <a:rPr lang="en-US" b="1" dirty="0" err="1" smtClean="0">
                <a:solidFill>
                  <a:schemeClr val="accent3"/>
                </a:solidFill>
              </a:rPr>
              <a:t>Shivaji</a:t>
            </a:r>
            <a:r>
              <a:rPr lang="en-US" b="1" dirty="0" smtClean="0">
                <a:solidFill>
                  <a:schemeClr val="accent3"/>
                </a:solidFill>
              </a:rPr>
              <a:t> Maharaj Terminus</a:t>
            </a:r>
            <a:r>
              <a:rPr lang="en-US" dirty="0" smtClean="0"/>
              <a:t>, </a:t>
            </a:r>
            <a:r>
              <a:rPr lang="en-US" dirty="0" smtClean="0"/>
              <a:t>Mumbai.</a:t>
            </a:r>
            <a:endParaRPr lang="en-US" baseline="30000" dirty="0" smtClean="0"/>
          </a:p>
          <a:p>
            <a:r>
              <a:rPr lang="en-US" dirty="0" smtClean="0"/>
              <a:t>three </a:t>
            </a:r>
            <a:r>
              <a:rPr lang="en-US" dirty="0" smtClean="0"/>
              <a:t>rail lines in different parts of </a:t>
            </a:r>
            <a:r>
              <a:rPr lang="en-US" dirty="0" smtClean="0"/>
              <a:t>India the</a:t>
            </a:r>
            <a:r>
              <a:rPr lang="en-US" dirty="0" smtClean="0"/>
              <a:t> </a:t>
            </a:r>
            <a:r>
              <a:rPr lang="en-US" dirty="0" smtClean="0">
                <a:solidFill>
                  <a:srgbClr val="00B050"/>
                </a:solidFill>
              </a:rPr>
              <a:t>Darjeeling Himalayan Railway, </a:t>
            </a:r>
            <a:r>
              <a:rPr lang="en-US" dirty="0" smtClean="0"/>
              <a:t>a 610 mm (2 ft) narrow-gauge railway in the Lesser Himalayas of West Bengal; 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dirty="0" smtClean="0"/>
              <a:t> </a:t>
            </a:r>
            <a:r>
              <a:rPr lang="en-US" dirty="0" smtClean="0">
                <a:solidFill>
                  <a:srgbClr val="002060"/>
                </a:solidFill>
              </a:rPr>
              <a:t>Nilgiri Mountain Railway</a:t>
            </a:r>
            <a:r>
              <a:rPr lang="en-US" dirty="0" smtClean="0"/>
              <a:t>, a 1,000 mm (3 ft 3 </a:t>
            </a:r>
            <a:r>
              <a:rPr lang="en-US" baseline="30000" dirty="0" smtClean="0"/>
              <a:t>3</a:t>
            </a:r>
            <a:r>
              <a:rPr lang="en-US" dirty="0" smtClean="0"/>
              <a:t>⁄</a:t>
            </a:r>
            <a:r>
              <a:rPr lang="en-US" baseline="-25000" dirty="0" smtClean="0"/>
              <a:t>8</a:t>
            </a:r>
            <a:r>
              <a:rPr lang="en-US" dirty="0" smtClean="0"/>
              <a:t> in) metre gauge rack railway in the Nilgiri Hills of Tamil Nadu 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dirty="0" smtClean="0"/>
              <a:t> </a:t>
            </a:r>
            <a:r>
              <a:rPr lang="en-US" dirty="0" smtClean="0">
                <a:solidFill>
                  <a:srgbClr val="0070C0"/>
                </a:solidFill>
              </a:rPr>
              <a:t>Kalka-</a:t>
            </a:r>
            <a:r>
              <a:rPr lang="en-US" dirty="0" err="1" smtClean="0">
                <a:solidFill>
                  <a:srgbClr val="0070C0"/>
                </a:solidFill>
              </a:rPr>
              <a:t>Shimla</a:t>
            </a:r>
            <a:r>
              <a:rPr lang="en-US" dirty="0" smtClean="0">
                <a:solidFill>
                  <a:srgbClr val="0070C0"/>
                </a:solidFill>
              </a:rPr>
              <a:t> Railway</a:t>
            </a:r>
            <a:r>
              <a:rPr lang="en-US" dirty="0" smtClean="0"/>
              <a:t>, a 762 mm (2 ft 6 in) narrow-gauge railway in the Siwalik Hills of Himachal Pradesh</a:t>
            </a:r>
            <a:r>
              <a:rPr lang="en-US" dirty="0" smtClean="0"/>
              <a:t>.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00800"/>
          </a:xfrm>
        </p:spPr>
        <p:txBody>
          <a:bodyPr/>
          <a:lstStyle/>
          <a:p>
            <a:r>
              <a:rPr lang="en-US" dirty="0" smtClean="0"/>
              <a:t>Issues</a:t>
            </a:r>
          </a:p>
          <a:p>
            <a:pPr>
              <a:buNone/>
            </a:pPr>
            <a:r>
              <a:rPr lang="en-US" dirty="0" smtClean="0"/>
              <a:t>IR carries an annual debt of </a:t>
            </a:r>
            <a:r>
              <a:rPr lang="en-US" dirty="0" smtClean="0"/>
              <a:t>over</a:t>
            </a:r>
            <a:r>
              <a:rPr lang="en-US" dirty="0" smtClean="0"/>
              <a:t> </a:t>
            </a:r>
            <a:r>
              <a:rPr lang="en-US" dirty="0" smtClean="0"/>
              <a:t>200 </a:t>
            </a:r>
            <a:r>
              <a:rPr lang="en-US" dirty="0" smtClean="0"/>
              <a:t>billion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Safety projects include the elimination of an average of 1,217 unguarded level crossings per year by </a:t>
            </a:r>
            <a:r>
              <a:rPr lang="en-US" dirty="0" smtClean="0"/>
              <a:t>building</a:t>
            </a:r>
          </a:p>
          <a:p>
            <a:pPr>
              <a:buNone/>
            </a:pPr>
            <a:r>
              <a:rPr lang="en-US" dirty="0" smtClean="0"/>
              <a:t>15,000 persons get killed each year by what is called unlawful trespassing.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122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Indian Railways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 Railways</dc:title>
  <dc:creator>user</dc:creator>
  <cp:lastModifiedBy>user</cp:lastModifiedBy>
  <cp:revision>6</cp:revision>
  <dcterms:created xsi:type="dcterms:W3CDTF">2006-08-16T00:00:00Z</dcterms:created>
  <dcterms:modified xsi:type="dcterms:W3CDTF">2018-03-12T17:01:53Z</dcterms:modified>
</cp:coreProperties>
</file>